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</p:sldIdLst>
  <p:sldSz cx="12192000" cy="6858000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>
        <p:scale>
          <a:sx n="98" d="100"/>
          <a:sy n="98" d="100"/>
        </p:scale>
        <p:origin x="1038" y="3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249731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5334052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&#10;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7559025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08461768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214302067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34426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885371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44403091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25880177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3109158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71911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EA95170-DEBB-49FC-AD07-4F5068309E1B}" type="datetimeFigureOut">
              <a:rPr lang="zh-CN" altLang="en-US" smtClean="0"/>
              <a:t>2019-8-21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243AA71-68B3-45E9-AA75-0C99B47DB96A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9207902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8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8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nca.net/Drivers/downloadpage_pic/btn_pic.png" TargetMode="External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8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8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8.xml"/><Relationship Id="rId4" Type="http://schemas.openxmlformats.org/officeDocument/2006/relationships/image" Target="../media/image1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1524000" y="982313"/>
            <a:ext cx="9144000" cy="1611841"/>
          </a:xfrm>
        </p:spPr>
        <p:txBody>
          <a:bodyPr>
            <a:normAutofit/>
          </a:bodyPr>
          <a:lstStyle/>
          <a:p>
            <a:r>
              <a:rPr lang="zh-CN" altLang="en-US" sz="5400" b="1" dirty="0"/>
              <a:t>中山</a:t>
            </a:r>
            <a:r>
              <a:rPr lang="zh-CN" altLang="en-US" sz="5400" b="1" dirty="0" smtClean="0"/>
              <a:t>市住房公积金管理中心</a:t>
            </a:r>
            <a:endParaRPr lang="zh-CN" altLang="en-US" sz="5400" b="1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524000" y="3178957"/>
            <a:ext cx="9144000" cy="1655762"/>
          </a:xfrm>
        </p:spPr>
        <p:txBody>
          <a:bodyPr>
            <a:normAutofit/>
          </a:bodyPr>
          <a:lstStyle/>
          <a:p>
            <a:endParaRPr lang="en-US" altLang="zh-CN" sz="3200" dirty="0" smtClean="0"/>
          </a:p>
          <a:p>
            <a:r>
              <a:rPr lang="en-US" altLang="zh-CN" sz="4400" b="1" dirty="0" smtClean="0"/>
              <a:t>CA</a:t>
            </a:r>
            <a:r>
              <a:rPr lang="zh-CN" altLang="en-US" sz="4400" b="1" dirty="0" smtClean="0"/>
              <a:t>证书网上续期自助手册</a:t>
            </a:r>
            <a:endParaRPr lang="zh-CN" altLang="en-US" sz="4400" b="1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4" name="文本框 3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6649726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91446" y="1611086"/>
            <a:ext cx="4109583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8.</a:t>
            </a:r>
            <a:r>
              <a:rPr lang="zh-CN" altLang="en-US" sz="2800" dirty="0" smtClean="0"/>
              <a:t>用户可以根据需要选择支付方式后，填写纳税人识别号，再点击“去结算</a:t>
            </a:r>
            <a:r>
              <a:rPr lang="en-US" altLang="zh-CN" sz="2800" dirty="0" smtClean="0"/>
              <a:t>”</a:t>
            </a:r>
            <a:r>
              <a:rPr lang="zh-CN" altLang="en-US" sz="2800" dirty="0" smtClean="0"/>
              <a:t>按钮进入下一步，如</a:t>
            </a:r>
            <a:r>
              <a:rPr lang="zh-CN" altLang="en-US" sz="2800" dirty="0"/>
              <a:t>右图：</a:t>
            </a:r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6" name="文本框 5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3" name="图片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58361" y="752263"/>
            <a:ext cx="4491584" cy="4799452"/>
          </a:xfrm>
          <a:prstGeom prst="rect">
            <a:avLst/>
          </a:prstGeom>
        </p:spPr>
      </p:pic>
      <p:pic>
        <p:nvPicPr>
          <p:cNvPr id="7" name="图片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89097" y="1677273"/>
            <a:ext cx="138745" cy="73619"/>
          </a:xfrm>
          <a:prstGeom prst="rect">
            <a:avLst/>
          </a:prstGeom>
        </p:spPr>
      </p:pic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5566" y="1677368"/>
            <a:ext cx="138745" cy="736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06182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641977" y="1640114"/>
            <a:ext cx="5898331" cy="448170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5959" y="1640114"/>
            <a:ext cx="4211184" cy="4246824"/>
          </a:xfrm>
        </p:spPr>
        <p:txBody>
          <a:bodyPr>
            <a:normAutofit lnSpcReduction="10000"/>
          </a:bodyPr>
          <a:lstStyle/>
          <a:p>
            <a:r>
              <a:rPr lang="en-US" altLang="zh-CN" sz="2800" dirty="0" smtClean="0"/>
              <a:t>9.</a:t>
            </a:r>
            <a:r>
              <a:rPr lang="zh-CN" altLang="en-US" sz="2800" dirty="0" smtClean="0"/>
              <a:t>缴费成功后，管理员审核时间约为</a:t>
            </a:r>
            <a:r>
              <a:rPr lang="en-US" altLang="zh-CN" sz="2800" dirty="0" smtClean="0"/>
              <a:t>2-3</a:t>
            </a:r>
            <a:r>
              <a:rPr lang="zh-CN" altLang="en-US" sz="2800" dirty="0"/>
              <a:t>个</a:t>
            </a:r>
            <a:r>
              <a:rPr lang="zh-CN" altLang="en-US" sz="2800" dirty="0" smtClean="0"/>
              <a:t>工作日，请耐心等待，客户可以通过“申请续期”按钮了解审核状态</a:t>
            </a:r>
            <a:r>
              <a:rPr lang="zh-CN" altLang="en-US" sz="2800" dirty="0"/>
              <a:t>。如右图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注：支付</a:t>
            </a:r>
            <a:r>
              <a:rPr lang="zh-CN" altLang="en-US" sz="2800" dirty="0">
                <a:solidFill>
                  <a:srgbClr val="FF0000"/>
                </a:solidFill>
              </a:rPr>
              <a:t>成功后，返回页面</a:t>
            </a:r>
            <a:r>
              <a:rPr lang="zh-CN" altLang="en-US" sz="2800" dirty="0" smtClean="0">
                <a:solidFill>
                  <a:srgbClr val="FF0000"/>
                </a:solidFill>
              </a:rPr>
              <a:t>如果显示</a:t>
            </a:r>
            <a:r>
              <a:rPr lang="zh-CN" altLang="en-US" sz="2800" dirty="0">
                <a:solidFill>
                  <a:srgbClr val="FF0000"/>
                </a:solidFill>
              </a:rPr>
              <a:t>未支付</a:t>
            </a:r>
            <a:r>
              <a:rPr lang="zh-CN" altLang="en-US" sz="2800" dirty="0" smtClean="0">
                <a:solidFill>
                  <a:srgbClr val="FF0000"/>
                </a:solidFill>
              </a:rPr>
              <a:t>，不用担心，只是网络信息推送延迟，过</a:t>
            </a:r>
            <a:r>
              <a:rPr lang="zh-CN" altLang="en-US" sz="2800" dirty="0">
                <a:solidFill>
                  <a:srgbClr val="FF0000"/>
                </a:solidFill>
              </a:rPr>
              <a:t>一会刷新看看，会</a:t>
            </a:r>
            <a:r>
              <a:rPr lang="zh-CN" altLang="en-US" sz="2800" dirty="0" smtClean="0">
                <a:solidFill>
                  <a:srgbClr val="FF0000"/>
                </a:solidFill>
              </a:rPr>
              <a:t>显示成功支付。</a:t>
            </a:r>
            <a:endParaRPr lang="zh-CN" altLang="en-US" sz="2800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6" name="文本框 5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5342555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62417" y="1669142"/>
            <a:ext cx="4066041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10.</a:t>
            </a:r>
            <a:r>
              <a:rPr lang="zh-CN" altLang="en-US" sz="2800" dirty="0" smtClean="0"/>
              <a:t> 进度显示管理员审核通过，进入安装证书阶段，点击“安装证书”按钮</a:t>
            </a:r>
            <a:r>
              <a:rPr lang="zh-CN" altLang="en-US" sz="2800" dirty="0"/>
              <a:t>。如右图：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7" name="文本框 6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38570" y="1350712"/>
            <a:ext cx="5919304" cy="444844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0222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3126" y="1625600"/>
            <a:ext cx="4109583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11.</a:t>
            </a:r>
            <a:r>
              <a:rPr lang="zh-CN" altLang="en-US" sz="2800" dirty="0" smtClean="0"/>
              <a:t>按提示在安装过程中，不能拔出</a:t>
            </a:r>
            <a:r>
              <a:rPr lang="en-US" altLang="zh-CN" sz="2800" dirty="0" smtClean="0"/>
              <a:t>KEY</a:t>
            </a:r>
            <a:r>
              <a:rPr lang="zh-CN" altLang="en-US" sz="2800" dirty="0" smtClean="0"/>
              <a:t>，点击“是”确定后再次输入密码确定，开始写入证书</a:t>
            </a:r>
            <a:r>
              <a:rPr lang="zh-CN" altLang="en-US" sz="2800" dirty="0"/>
              <a:t>。如右图：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3" name="内容占位符 2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7314" y="1099300"/>
            <a:ext cx="5758073" cy="4337888"/>
          </a:xfrm>
        </p:spPr>
      </p:pic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7143" y="4121095"/>
            <a:ext cx="2800350" cy="1628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6358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06203" y="1611085"/>
            <a:ext cx="5691017" cy="4319335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73909" y="1611085"/>
            <a:ext cx="4327297" cy="4760685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12.</a:t>
            </a:r>
            <a:r>
              <a:rPr lang="zh-CN" altLang="en-US" sz="2800" dirty="0" smtClean="0"/>
              <a:t>证书安装完成，客户可点击驱动中的“我的证书”按钮，再点击签名或加密证书查看证书状态</a:t>
            </a:r>
            <a:r>
              <a:rPr lang="zh-CN" altLang="en-US" sz="2800" dirty="0"/>
              <a:t>。如右图：</a:t>
            </a:r>
            <a:endParaRPr lang="en-US" altLang="zh-CN" sz="2800" dirty="0" smtClean="0"/>
          </a:p>
          <a:p>
            <a:endParaRPr lang="en-US" altLang="zh-CN" sz="2800" dirty="0" smtClean="0">
              <a:solidFill>
                <a:schemeClr val="accent1">
                  <a:lumMod val="75000"/>
                </a:schemeClr>
              </a:solidFill>
            </a:endParaRPr>
          </a:p>
          <a:p>
            <a:endParaRPr lang="en-US" altLang="zh-CN" sz="2800" dirty="0"/>
          </a:p>
          <a:p>
            <a:endParaRPr lang="en-US" altLang="zh-CN" sz="2800" dirty="0" smtClean="0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8263896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3860176" y="885825"/>
            <a:ext cx="4471648" cy="1600200"/>
          </a:xfrm>
        </p:spPr>
        <p:txBody>
          <a:bodyPr>
            <a:normAutofit/>
          </a:bodyPr>
          <a:lstStyle/>
          <a:p>
            <a:r>
              <a:rPr lang="zh-CN" altLang="en-US" sz="7200" dirty="0" smtClean="0"/>
              <a:t>感谢阅读！</a:t>
            </a:r>
            <a:endParaRPr lang="zh-CN" altLang="en-US" sz="7200" dirty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710747" y="3177539"/>
            <a:ext cx="4932407" cy="3811588"/>
          </a:xfrm>
        </p:spPr>
        <p:txBody>
          <a:bodyPr/>
          <a:lstStyle/>
          <a:p>
            <a:endParaRPr lang="en-US" altLang="zh-CN" sz="2800" dirty="0" smtClean="0">
              <a:solidFill>
                <a:srgbClr val="0070C0"/>
              </a:solidFill>
            </a:endParaRPr>
          </a:p>
          <a:p>
            <a:endParaRPr lang="en-US" altLang="zh-CN" sz="2800" dirty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如</a:t>
            </a:r>
            <a:r>
              <a:rPr lang="zh-CN" altLang="en-US" sz="2800" dirty="0">
                <a:solidFill>
                  <a:srgbClr val="0070C0"/>
                </a:solidFill>
              </a:rPr>
              <a:t>有疑问，</a:t>
            </a:r>
            <a:r>
              <a:rPr lang="zh-CN" altLang="en-US" sz="2800" dirty="0" smtClean="0">
                <a:solidFill>
                  <a:srgbClr val="0070C0"/>
                </a:solidFill>
              </a:rPr>
              <a:t>欢迎咨询</a:t>
            </a:r>
            <a:endParaRPr lang="en-US" altLang="zh-CN" sz="2800" dirty="0" smtClean="0">
              <a:solidFill>
                <a:srgbClr val="0070C0"/>
              </a:solidFill>
            </a:endParaRPr>
          </a:p>
          <a:p>
            <a:r>
              <a:rPr lang="zh-CN" altLang="en-US" sz="2800" dirty="0" smtClean="0">
                <a:solidFill>
                  <a:srgbClr val="0070C0"/>
                </a:solidFill>
              </a:rPr>
              <a:t>客服热线：</a:t>
            </a:r>
            <a:r>
              <a:rPr lang="en-US" altLang="zh-CN" sz="2800" dirty="0" smtClean="0">
                <a:solidFill>
                  <a:srgbClr val="0070C0"/>
                </a:solidFill>
              </a:rPr>
              <a:t>400-8301-330</a:t>
            </a:r>
          </a:p>
          <a:p>
            <a:r>
              <a:rPr lang="zh-CN" altLang="en-US" sz="2800" dirty="0">
                <a:solidFill>
                  <a:srgbClr val="0070C0"/>
                </a:solidFill>
              </a:rPr>
              <a:t>客服</a:t>
            </a:r>
            <a:r>
              <a:rPr lang="en-US" altLang="zh-CN" sz="2800" dirty="0" smtClean="0">
                <a:solidFill>
                  <a:srgbClr val="0070C0"/>
                </a:solidFill>
              </a:rPr>
              <a:t>QQ</a:t>
            </a:r>
            <a:r>
              <a:rPr lang="zh-CN" altLang="en-US" sz="2800" dirty="0" smtClean="0">
                <a:solidFill>
                  <a:srgbClr val="0070C0"/>
                </a:solidFill>
              </a:rPr>
              <a:t>：</a:t>
            </a:r>
            <a:r>
              <a:rPr lang="en-US" altLang="zh-CN" sz="2800" dirty="0" smtClean="0">
                <a:solidFill>
                  <a:srgbClr val="0070C0"/>
                </a:solidFill>
              </a:rPr>
              <a:t>4008301330</a:t>
            </a:r>
            <a:endParaRPr lang="zh-CN" altLang="en-US" dirty="0"/>
          </a:p>
        </p:txBody>
      </p:sp>
      <p:grpSp>
        <p:nvGrpSpPr>
          <p:cNvPr id="5" name="组合 4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6" name="文本框 5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7" name="图片 6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27711950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图片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1623" y="1606760"/>
            <a:ext cx="5547574" cy="4121722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81325" y="425690"/>
            <a:ext cx="11000096" cy="1325563"/>
          </a:xfrm>
        </p:spPr>
        <p:txBody>
          <a:bodyPr/>
          <a:lstStyle/>
          <a:p>
            <a:r>
              <a:rPr lang="zh-CN" altLang="en-US" dirty="0" smtClean="0"/>
              <a:t>一、</a:t>
            </a:r>
            <a:r>
              <a:rPr lang="en-US" altLang="zh-CN" dirty="0" smtClean="0"/>
              <a:t>CA</a:t>
            </a:r>
            <a:r>
              <a:rPr lang="zh-CN" altLang="en-US" dirty="0" smtClean="0"/>
              <a:t>证书网上续期注意</a:t>
            </a:r>
            <a:r>
              <a:rPr lang="zh-CN" altLang="en-US" dirty="0"/>
              <a:t>事项 </a:t>
            </a:r>
          </a:p>
        </p:txBody>
      </p:sp>
      <p:sp>
        <p:nvSpPr>
          <p:cNvPr id="5" name="内容占位符 4"/>
          <p:cNvSpPr>
            <a:spLocks noGrp="1"/>
          </p:cNvSpPr>
          <p:nvPr>
            <p:ph idx="1"/>
          </p:nvPr>
        </p:nvSpPr>
        <p:spPr>
          <a:xfrm>
            <a:off x="481325" y="1697164"/>
            <a:ext cx="4468046" cy="4351338"/>
          </a:xfrm>
        </p:spPr>
        <p:txBody>
          <a:bodyPr/>
          <a:lstStyle/>
          <a:p>
            <a:pPr marL="0" indent="0">
              <a:buNone/>
            </a:pPr>
            <a:r>
              <a:rPr lang="en-US" altLang="zh-CN" dirty="0" smtClean="0"/>
              <a:t>1.</a:t>
            </a:r>
            <a:r>
              <a:rPr lang="zh-CN" altLang="en-US" dirty="0" smtClean="0"/>
              <a:t>使用环境的要求</a:t>
            </a:r>
            <a:endParaRPr lang="en-US" altLang="zh-CN" dirty="0" smtClean="0"/>
          </a:p>
          <a:p>
            <a:pPr marL="0" indent="0">
              <a:buNone/>
            </a:pPr>
            <a:r>
              <a:rPr lang="en-US" altLang="zh-CN" dirty="0" smtClean="0">
                <a:solidFill>
                  <a:srgbClr val="FF0000"/>
                </a:solidFill>
              </a:rPr>
              <a:t>      </a:t>
            </a:r>
            <a:r>
              <a:rPr lang="zh-CN" altLang="en-US" dirty="0" smtClean="0">
                <a:solidFill>
                  <a:srgbClr val="FF0000"/>
                </a:solidFill>
              </a:rPr>
              <a:t>客户网上续期前，需要</a:t>
            </a:r>
            <a:r>
              <a:rPr lang="zh-CN" altLang="en-US" dirty="0">
                <a:solidFill>
                  <a:srgbClr val="FF0000"/>
                </a:solidFill>
              </a:rPr>
              <a:t>确保</a:t>
            </a:r>
            <a:r>
              <a:rPr lang="zh-CN" altLang="en-US" dirty="0" smtClean="0">
                <a:solidFill>
                  <a:srgbClr val="FF0000"/>
                </a:solidFill>
              </a:rPr>
              <a:t>网证通安全客户端版本</a:t>
            </a:r>
            <a:r>
              <a:rPr lang="en-US" altLang="zh-CN" dirty="0" smtClean="0">
                <a:solidFill>
                  <a:srgbClr val="FF0000"/>
                </a:solidFill>
              </a:rPr>
              <a:t>V3.0</a:t>
            </a:r>
            <a:r>
              <a:rPr lang="zh-CN" altLang="en-US" dirty="0" smtClean="0">
                <a:solidFill>
                  <a:srgbClr val="FF0000"/>
                </a:solidFill>
              </a:rPr>
              <a:t>或以上。（建议安装客户端前关闭安全卫士、杀毒软件等工具）</a:t>
            </a:r>
            <a:r>
              <a:rPr lang="zh-CN" altLang="en-US" dirty="0" smtClean="0"/>
              <a:t>如右图：</a:t>
            </a:r>
            <a:endParaRPr lang="en-US" altLang="zh-CN" dirty="0" smtClean="0"/>
          </a:p>
          <a:p>
            <a:pPr marL="0" indent="0">
              <a:buNone/>
            </a:pPr>
            <a:r>
              <a:rPr lang="zh-CN" altLang="en-US" dirty="0" smtClean="0">
                <a:solidFill>
                  <a:srgbClr val="FF0000"/>
                </a:solidFill>
                <a:hlinkClick r:id="rId3"/>
              </a:rPr>
              <a:t>网证通安全客户端下载</a:t>
            </a:r>
            <a:endParaRPr lang="en-US" altLang="zh-CN" dirty="0" smtClean="0">
              <a:solidFill>
                <a:srgbClr val="FF0000"/>
              </a:solidFill>
            </a:endParaRPr>
          </a:p>
          <a:p>
            <a:pPr marL="0" indent="0">
              <a:buNone/>
            </a:pPr>
            <a:endParaRPr lang="en-US" altLang="zh-CN" dirty="0" smtClean="0">
              <a:solidFill>
                <a:schemeClr val="accent1">
                  <a:lumMod val="50000"/>
                </a:schemeClr>
              </a:solidFill>
            </a:endParaRPr>
          </a:p>
          <a:p>
            <a:pPr marL="0" indent="0">
              <a:buNone/>
            </a:pPr>
            <a:endParaRPr lang="en-US" altLang="zh-CN" dirty="0" smtClean="0"/>
          </a:p>
        </p:txBody>
      </p:sp>
      <p:grpSp>
        <p:nvGrpSpPr>
          <p:cNvPr id="9" name="组合 8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10" name="文本框 9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11" name="图片 10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7354009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05119" y="1633927"/>
            <a:ext cx="5746439" cy="4324906"/>
          </a:xfrm>
          <a:prstGeom prst="rect">
            <a:avLst/>
          </a:prstGeom>
        </p:spPr>
      </p:pic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97538" y="672820"/>
            <a:ext cx="11694462" cy="685799"/>
          </a:xfrm>
        </p:spPr>
        <p:txBody>
          <a:bodyPr>
            <a:noAutofit/>
          </a:bodyPr>
          <a:lstStyle/>
          <a:p>
            <a:r>
              <a:rPr lang="zh-CN" altLang="en-US" sz="4400" dirty="0" smtClean="0"/>
              <a:t>二、</a:t>
            </a:r>
            <a:r>
              <a:rPr lang="en-US" altLang="zh-CN" sz="4400" dirty="0" smtClean="0"/>
              <a:t>CA</a:t>
            </a:r>
            <a:r>
              <a:rPr lang="zh-CN" altLang="en-US" sz="4400" dirty="0" smtClean="0"/>
              <a:t>证书网上续期操作步骤</a:t>
            </a:r>
            <a:endParaRPr lang="zh-CN" altLang="en-US" sz="4400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497538" y="1633927"/>
            <a:ext cx="4422805" cy="5100701"/>
          </a:xfrm>
        </p:spPr>
        <p:txBody>
          <a:bodyPr/>
          <a:lstStyle/>
          <a:p>
            <a:r>
              <a:rPr lang="en-US" altLang="zh-CN" sz="2800" dirty="0" smtClean="0"/>
              <a:t>1.</a:t>
            </a:r>
            <a:r>
              <a:rPr lang="zh-CN" altLang="en-US" sz="2800" dirty="0" smtClean="0"/>
              <a:t>插入需续期的</a:t>
            </a:r>
            <a:r>
              <a:rPr lang="en-US" altLang="zh-CN" sz="2800" dirty="0" smtClean="0"/>
              <a:t>CA</a:t>
            </a:r>
            <a:r>
              <a:rPr lang="zh-CN" altLang="en-US" sz="2800" dirty="0" smtClean="0"/>
              <a:t>证书，</a:t>
            </a:r>
            <a:r>
              <a:rPr lang="en-US" altLang="zh-CN" sz="2800" dirty="0" smtClean="0"/>
              <a:t>CA</a:t>
            </a:r>
            <a:r>
              <a:rPr lang="zh-CN" altLang="en-US" sz="2800" dirty="0" smtClean="0"/>
              <a:t>证书需在过期前</a:t>
            </a:r>
            <a:r>
              <a:rPr lang="en-US" altLang="zh-CN" sz="2800" dirty="0" smtClean="0"/>
              <a:t>90</a:t>
            </a:r>
            <a:r>
              <a:rPr lang="zh-CN" altLang="en-US" sz="2800" dirty="0" smtClean="0"/>
              <a:t>天内才可进行网上续期申请，点击左侧“证书续期”按钮。如右图：</a:t>
            </a:r>
            <a:endParaRPr lang="en-US" altLang="zh-CN" sz="2800" dirty="0" smtClean="0"/>
          </a:p>
          <a:p>
            <a:endParaRPr lang="en-US" altLang="zh-CN" sz="2800" dirty="0" smtClean="0">
              <a:solidFill>
                <a:srgbClr val="FF0000"/>
              </a:solidFill>
            </a:endParaRPr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注：如果</a:t>
            </a:r>
            <a:r>
              <a:rPr lang="en-US" altLang="zh-CN" sz="2800" dirty="0" smtClean="0">
                <a:solidFill>
                  <a:srgbClr val="FF0000"/>
                </a:solidFill>
              </a:rPr>
              <a:t>CA</a:t>
            </a:r>
            <a:r>
              <a:rPr lang="zh-CN" altLang="en-US" sz="2800" dirty="0" smtClean="0">
                <a:solidFill>
                  <a:srgbClr val="FF0000"/>
                </a:solidFill>
              </a:rPr>
              <a:t>证书超过有效期，不能使用此工具进行续期，只能快递办理，或者携带相关资料到营业厅前台办理。</a:t>
            </a:r>
          </a:p>
          <a:p>
            <a:endParaRPr lang="zh-CN" altLang="en-US" dirty="0"/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4341444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文本占位符 6"/>
          <p:cNvSpPr>
            <a:spLocks noGrp="1"/>
          </p:cNvSpPr>
          <p:nvPr>
            <p:ph type="body" sz="half" idx="2"/>
          </p:nvPr>
        </p:nvSpPr>
        <p:spPr>
          <a:xfrm>
            <a:off x="505959" y="1640114"/>
            <a:ext cx="4051527" cy="3811588"/>
          </a:xfrm>
        </p:spPr>
        <p:txBody>
          <a:bodyPr/>
          <a:lstStyle/>
          <a:p>
            <a:r>
              <a:rPr lang="en-US" altLang="zh-CN" sz="2800" dirty="0" smtClean="0"/>
              <a:t>2.</a:t>
            </a:r>
            <a:r>
              <a:rPr lang="zh-CN" altLang="en-US" sz="2800" dirty="0" smtClean="0"/>
              <a:t>如果点击证书续期后，列表中没有显示证书信息，可点击驱动中的“刷新”按钮</a:t>
            </a:r>
            <a:r>
              <a:rPr lang="zh-CN" altLang="en-US" sz="2800" dirty="0"/>
              <a:t>。如右图：</a:t>
            </a:r>
            <a:endParaRPr lang="en-US" altLang="zh-CN" sz="2800" dirty="0" smtClean="0"/>
          </a:p>
          <a:p>
            <a:endParaRPr lang="zh-CN" altLang="en-US" dirty="0"/>
          </a:p>
        </p:txBody>
      </p:sp>
      <p:grpSp>
        <p:nvGrpSpPr>
          <p:cNvPr id="4" name="组合 3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6" name="文本框 5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2" name="图片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44028" y="1513114"/>
            <a:ext cx="5791201" cy="43680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51443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图片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52769" y="987425"/>
            <a:ext cx="5246524" cy="3999825"/>
          </a:xfrm>
          <a:prstGeom prst="rect">
            <a:avLst/>
          </a:prstGeom>
        </p:spPr>
      </p:pic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zh-CN" dirty="0" smtClean="0"/>
          </a:p>
          <a:p>
            <a:endParaRPr lang="zh-CN" altLang="en-US" dirty="0"/>
          </a:p>
        </p:txBody>
      </p:sp>
      <p:sp>
        <p:nvSpPr>
          <p:cNvPr id="6" name="文本占位符 5"/>
          <p:cNvSpPr>
            <a:spLocks noGrp="1"/>
          </p:cNvSpPr>
          <p:nvPr>
            <p:ph type="body" sz="half" idx="2"/>
          </p:nvPr>
        </p:nvSpPr>
        <p:spPr>
          <a:xfrm>
            <a:off x="503740" y="1625600"/>
            <a:ext cx="4098534" cy="4683220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3.CA</a:t>
            </a:r>
            <a:r>
              <a:rPr lang="zh-CN" altLang="en-US" sz="2800" dirty="0" smtClean="0"/>
              <a:t>证书读取成功，点击“申请续期”按钮，点击后弹出“</a:t>
            </a:r>
            <a:r>
              <a:rPr lang="zh-CN" altLang="en-US" sz="2800" dirty="0"/>
              <a:t>网证</a:t>
            </a:r>
            <a:r>
              <a:rPr lang="zh-CN" altLang="en-US" sz="2800" dirty="0" smtClean="0"/>
              <a:t>通电子认证服务协议”，勾选我接受电子认证服务协议内容后，点击下一步，如</a:t>
            </a:r>
            <a:r>
              <a:rPr lang="zh-CN" altLang="en-US" sz="2800" dirty="0"/>
              <a:t>右图：</a:t>
            </a:r>
          </a:p>
        </p:txBody>
      </p:sp>
      <p:grpSp>
        <p:nvGrpSpPr>
          <p:cNvPr id="8" name="组合 7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9" name="文本框 8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10" name="图片 9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5" name="图片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48276" y="2807710"/>
            <a:ext cx="3965017" cy="34994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403350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图片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50822" y="832870"/>
            <a:ext cx="5943475" cy="4862057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508566" y="1640114"/>
            <a:ext cx="3932237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4.</a:t>
            </a:r>
            <a:r>
              <a:rPr lang="zh-CN" altLang="en-US" sz="2800" dirty="0" smtClean="0"/>
              <a:t>根据实际需要选择续期时间，并填写下列相关信息，点击“费用详细信息”按钮可查看收费信息</a:t>
            </a:r>
            <a:r>
              <a:rPr lang="zh-CN" altLang="en-US" sz="2800" dirty="0"/>
              <a:t>。如右图</a:t>
            </a:r>
            <a:r>
              <a:rPr lang="zh-CN" altLang="en-US" sz="2800" dirty="0" smtClean="0"/>
              <a:t>：</a:t>
            </a:r>
          </a:p>
        </p:txBody>
      </p:sp>
      <p:grpSp>
        <p:nvGrpSpPr>
          <p:cNvPr id="7" name="组合 6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11" name="图片 10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94219" y="3012177"/>
            <a:ext cx="4448175" cy="2171700"/>
          </a:xfrm>
          <a:prstGeom prst="rect">
            <a:avLst/>
          </a:prstGeom>
        </p:spPr>
      </p:pic>
      <p:pic>
        <p:nvPicPr>
          <p:cNvPr id="6" name="图片 5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541158" y="2289717"/>
            <a:ext cx="159776" cy="84779"/>
          </a:xfrm>
          <a:prstGeom prst="rect">
            <a:avLst/>
          </a:prstGeom>
        </p:spPr>
      </p:pic>
      <p:pic>
        <p:nvPicPr>
          <p:cNvPr id="12" name="图片 11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67346" y="3763231"/>
            <a:ext cx="121822" cy="64640"/>
          </a:xfrm>
          <a:prstGeom prst="rect">
            <a:avLst/>
          </a:prstGeom>
        </p:spPr>
      </p:pic>
      <p:pic>
        <p:nvPicPr>
          <p:cNvPr id="13" name="图片 12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181277" y="3763231"/>
            <a:ext cx="121822" cy="646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723768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93541" y="1112837"/>
            <a:ext cx="5896771" cy="4412144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360" y="1640114"/>
            <a:ext cx="4312783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5.</a:t>
            </a:r>
            <a:r>
              <a:rPr lang="zh-CN" altLang="en-US" sz="2800" dirty="0" smtClean="0"/>
              <a:t>填写信息确认无误后提交并确定请求</a:t>
            </a:r>
            <a:r>
              <a:rPr lang="zh-CN" altLang="en-US" sz="2800" dirty="0"/>
              <a:t>。如右图</a:t>
            </a:r>
            <a:r>
              <a:rPr lang="zh-CN" altLang="en-US" sz="2800" dirty="0" smtClean="0"/>
              <a:t>：</a:t>
            </a:r>
            <a:endParaRPr lang="en-US" altLang="zh-CN" sz="2800" dirty="0" smtClean="0"/>
          </a:p>
          <a:p>
            <a:endParaRPr lang="en-US" altLang="zh-CN" sz="2800" dirty="0"/>
          </a:p>
          <a:p>
            <a:endParaRPr lang="en-US" altLang="zh-CN" sz="2800" dirty="0" smtClean="0"/>
          </a:p>
          <a:p>
            <a:r>
              <a:rPr lang="zh-CN" altLang="en-US" sz="2800" dirty="0" smtClean="0">
                <a:solidFill>
                  <a:srgbClr val="FF0000"/>
                </a:solidFill>
              </a:rPr>
              <a:t>注：请确保经办人信息填写无误，信息发送电子发票。</a:t>
            </a:r>
            <a:endParaRPr lang="zh-CN" altLang="en-US" sz="2800" dirty="0">
              <a:solidFill>
                <a:srgbClr val="FF0000"/>
              </a:solidFill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7" name="文本框 6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9" name="图片 8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742712" y="2603974"/>
            <a:ext cx="195246" cy="103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491898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214693" y="1087995"/>
            <a:ext cx="6140695" cy="4672483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04360" y="1625600"/>
            <a:ext cx="4153126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6.</a:t>
            </a:r>
            <a:r>
              <a:rPr lang="zh-CN" altLang="en-US" sz="2800" dirty="0" smtClean="0"/>
              <a:t>提交信息后再次输入</a:t>
            </a:r>
            <a:r>
              <a:rPr lang="en-US" altLang="zh-CN" sz="2800" dirty="0" smtClean="0"/>
              <a:t>CA</a:t>
            </a:r>
            <a:r>
              <a:rPr lang="zh-CN" altLang="en-US" sz="2800" dirty="0" smtClean="0"/>
              <a:t>证书密码，确定后进入缴费阶段</a:t>
            </a:r>
            <a:r>
              <a:rPr lang="zh-CN" altLang="en-US" sz="2800" dirty="0"/>
              <a:t>。如右图：</a:t>
            </a:r>
            <a:endParaRPr lang="zh-CN" altLang="en-US" sz="2800" dirty="0" smtClean="0"/>
          </a:p>
          <a:p>
            <a:endParaRPr lang="zh-CN" altLang="en-US" sz="2800" dirty="0"/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7" name="文本框 6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8" name="图片 7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235506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图片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03577" y="672026"/>
            <a:ext cx="5538328" cy="4161231"/>
          </a:xfrm>
          <a:prstGeom prst="rect">
            <a:avLst/>
          </a:prstGeom>
        </p:spPr>
      </p:pic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35982" y="1640113"/>
            <a:ext cx="4182155" cy="3811588"/>
          </a:xfrm>
        </p:spPr>
        <p:txBody>
          <a:bodyPr>
            <a:normAutofit/>
          </a:bodyPr>
          <a:lstStyle/>
          <a:p>
            <a:r>
              <a:rPr lang="en-US" altLang="zh-CN" sz="2800" dirty="0" smtClean="0"/>
              <a:t>7.</a:t>
            </a:r>
            <a:r>
              <a:rPr lang="zh-CN" altLang="en-US" sz="2800" dirty="0" smtClean="0"/>
              <a:t>申请提交成功点击“确认”后，再点击“立即支付”按钮，选择在线支付或者线下支付方式 ，如</a:t>
            </a:r>
            <a:r>
              <a:rPr lang="zh-CN" altLang="en-US" sz="2800" dirty="0"/>
              <a:t>右图：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0" y="0"/>
            <a:ext cx="12192000" cy="397511"/>
            <a:chOff x="0" y="0"/>
            <a:chExt cx="12192000" cy="397511"/>
          </a:xfrm>
        </p:grpSpPr>
        <p:sp>
          <p:nvSpPr>
            <p:cNvPr id="8" name="文本框 7"/>
            <p:cNvSpPr txBox="1"/>
            <p:nvPr/>
          </p:nvSpPr>
          <p:spPr>
            <a:xfrm>
              <a:off x="1" y="28179"/>
              <a:ext cx="12191999" cy="369332"/>
            </a:xfrm>
            <a:prstGeom prst="rect">
              <a:avLst/>
            </a:prstGeom>
            <a:gradFill flip="none" rotWithShape="1">
              <a:gsLst>
                <a:gs pos="53000">
                  <a:schemeClr val="accent1">
                    <a:lumMod val="5000"/>
                    <a:lumOff val="95000"/>
                  </a:schemeClr>
                </a:gs>
                <a:gs pos="93000">
                  <a:schemeClr val="accent1">
                    <a:lumMod val="45000"/>
                    <a:lumOff val="55000"/>
                  </a:schemeClr>
                </a:gs>
                <a:gs pos="90000">
                  <a:schemeClr val="accent1">
                    <a:lumMod val="45000"/>
                    <a:lumOff val="55000"/>
                  </a:schemeClr>
                </a:gs>
                <a:gs pos="100000">
                  <a:schemeClr val="accent1">
                    <a:lumMod val="30000"/>
                    <a:lumOff val="70000"/>
                  </a:schemeClr>
                </a:gs>
              </a:gsLst>
              <a:path path="circle">
                <a:fillToRect l="100000" t="100000"/>
              </a:path>
              <a:tileRect r="-100000" b="-100000"/>
            </a:gradFill>
          </p:spPr>
          <p:txBody>
            <a:bodyPr wrap="square" rtlCol="0">
              <a:spAutoFit/>
            </a:bodyPr>
            <a:lstStyle/>
            <a:p>
              <a:endParaRPr lang="zh-CN" altLang="en-US" dirty="0"/>
            </a:p>
          </p:txBody>
        </p:sp>
        <p:pic>
          <p:nvPicPr>
            <p:cNvPr id="9" name="图片 8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0" y="0"/>
              <a:ext cx="4717143" cy="397511"/>
            </a:xfrm>
            <a:prstGeom prst="rect">
              <a:avLst/>
            </a:prstGeom>
          </p:spPr>
        </p:pic>
      </p:grpSp>
      <p:pic>
        <p:nvPicPr>
          <p:cNvPr id="10" name="图片 9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64451" y="3652406"/>
            <a:ext cx="2876282" cy="20946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434326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440</TotalTime>
  <Words>512</Words>
  <Application>Microsoft Office PowerPoint</Application>
  <PresentationFormat>宽屏</PresentationFormat>
  <Paragraphs>34</Paragraphs>
  <Slides>15</Slides>
  <Notes>0</Notes>
  <HiddenSlides>0</HiddenSlides>
  <MMClips>0</MMClips>
  <ScaleCrop>false</ScaleCrop>
  <HeadingPairs>
    <vt:vector size="6" baseType="variant">
      <vt:variant>
        <vt:lpstr>已用的字体</vt:lpstr>
      </vt:variant>
      <vt:variant>
        <vt:i4>4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15</vt:i4>
      </vt:variant>
    </vt:vector>
  </HeadingPairs>
  <TitlesOfParts>
    <vt:vector size="20" baseType="lpstr">
      <vt:lpstr>宋体</vt:lpstr>
      <vt:lpstr>Arial</vt:lpstr>
      <vt:lpstr>Calibri</vt:lpstr>
      <vt:lpstr>Calibri Light</vt:lpstr>
      <vt:lpstr>Office 主题</vt:lpstr>
      <vt:lpstr>中山市住房公积金管理中心</vt:lpstr>
      <vt:lpstr>一、CA证书网上续期注意事项 </vt:lpstr>
      <vt:lpstr>二、CA证书网上续期操作步骤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感谢阅读！</vt:lpstr>
    </vt:vector>
  </TitlesOfParts>
  <Company>NETCA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广东省食品药品监督管理局</dc:title>
  <dc:creator>NETCA</dc:creator>
  <cp:lastModifiedBy>NETCA</cp:lastModifiedBy>
  <cp:revision>68</cp:revision>
  <dcterms:created xsi:type="dcterms:W3CDTF">2016-10-09T06:28:21Z</dcterms:created>
  <dcterms:modified xsi:type="dcterms:W3CDTF">2019-08-21T04:38:29Z</dcterms:modified>
</cp:coreProperties>
</file>